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70" r:id="rId3"/>
    <p:sldId id="271" r:id="rId4"/>
    <p:sldId id="259" r:id="rId5"/>
    <p:sldId id="269" r:id="rId6"/>
    <p:sldId id="273" r:id="rId7"/>
    <p:sldId id="277" r:id="rId8"/>
    <p:sldId id="278" r:id="rId9"/>
    <p:sldId id="279" r:id="rId10"/>
    <p:sldId id="276" r:id="rId11"/>
    <p:sldId id="281" r:id="rId12"/>
    <p:sldId id="280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F26975-75C3-C842-B998-518D207C1A7D}">
          <p14:sldIdLst>
            <p14:sldId id="256"/>
          </p14:sldIdLst>
        </p14:section>
        <p14:section name="Untitled Section" id="{9F936942-B3C7-354C-AD1E-30A5AEED779A}">
          <p14:sldIdLst>
            <p14:sldId id="270"/>
            <p14:sldId id="271"/>
            <p14:sldId id="259"/>
            <p14:sldId id="269"/>
            <p14:sldId id="273"/>
            <p14:sldId id="277"/>
            <p14:sldId id="278"/>
            <p14:sldId id="279"/>
            <p14:sldId id="276"/>
            <p14:sldId id="281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93F"/>
    <a:srgbClr val="BF8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379E16-A962-3646-89FC-7FAC74F042AC}" v="4" dt="2022-04-26T04:42:10.951"/>
    <p1510:client id="{B55B741D-BEC9-4F8B-B399-4FF34D7A46DB}" v="46" dt="2022-04-25T19:12:25.823"/>
    <p1510:client id="{CB8D8F7A-AB1A-4419-9D66-A554E47A5C55}" v="22" dt="2022-04-26T04:26:16.263"/>
    <p1510:client id="{F0B20588-DBEC-426A-BCD0-54337895B7A6}" v="15" dt="2022-04-26T02:32:16.172"/>
    <p1510:client id="{FF7D719A-A4D1-F54A-AB06-B968E53B6C39}" v="122" dt="2022-04-26T02:35:03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66"/>
  </p:normalViewPr>
  <p:slideViewPr>
    <p:cSldViewPr snapToGrid="0">
      <p:cViewPr varScale="1">
        <p:scale>
          <a:sx n="88" d="100"/>
          <a:sy n="88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, Anjali" userId="S::asebastian@seattleu.edu::c75a1a80-7bb0-4f53-985e-6d84c22afa41" providerId="AD" clId="Web-{CB8D8F7A-AB1A-4419-9D66-A554E47A5C55}"/>
    <pc:docChg chg="modSld">
      <pc:chgData name="Sebastian, Anjali" userId="S::asebastian@seattleu.edu::c75a1a80-7bb0-4f53-985e-6d84c22afa41" providerId="AD" clId="Web-{CB8D8F7A-AB1A-4419-9D66-A554E47A5C55}" dt="2022-04-26T04:26:16.248" v="14" actId="20577"/>
      <pc:docMkLst>
        <pc:docMk/>
      </pc:docMkLst>
      <pc:sldChg chg="modSp">
        <pc:chgData name="Sebastian, Anjali" userId="S::asebastian@seattleu.edu::c75a1a80-7bb0-4f53-985e-6d84c22afa41" providerId="AD" clId="Web-{CB8D8F7A-AB1A-4419-9D66-A554E47A5C55}" dt="2022-04-26T04:26:16.248" v="14" actId="20577"/>
        <pc:sldMkLst>
          <pc:docMk/>
          <pc:sldMk cId="3439722089" sldId="256"/>
        </pc:sldMkLst>
        <pc:spChg chg="mod">
          <ac:chgData name="Sebastian, Anjali" userId="S::asebastian@seattleu.edu::c75a1a80-7bb0-4f53-985e-6d84c22afa41" providerId="AD" clId="Web-{CB8D8F7A-AB1A-4419-9D66-A554E47A5C55}" dt="2022-04-26T04:26:16.248" v="14" actId="20577"/>
          <ac:spMkLst>
            <pc:docMk/>
            <pc:sldMk cId="3439722089" sldId="256"/>
            <ac:spMk id="7" creationId="{405FD3BA-0C2C-DB03-3634-FF173C423113}"/>
          </ac:spMkLst>
        </pc:spChg>
      </pc:sldChg>
    </pc:docChg>
  </pc:docChgLst>
  <pc:docChgLst>
    <pc:chgData name="Sebastian, Anjali" userId="c75a1a80-7bb0-4f53-985e-6d84c22afa41" providerId="ADAL" clId="{46379E16-A962-3646-89FC-7FAC74F042AC}"/>
    <pc:docChg chg="undo custSel modSld">
      <pc:chgData name="Sebastian, Anjali" userId="c75a1a80-7bb0-4f53-985e-6d84c22afa41" providerId="ADAL" clId="{46379E16-A962-3646-89FC-7FAC74F042AC}" dt="2022-04-26T04:41:40.855" v="79" actId="1076"/>
      <pc:docMkLst>
        <pc:docMk/>
      </pc:docMkLst>
      <pc:sldChg chg="modSp mod">
        <pc:chgData name="Sebastian, Anjali" userId="c75a1a80-7bb0-4f53-985e-6d84c22afa41" providerId="ADAL" clId="{46379E16-A962-3646-89FC-7FAC74F042AC}" dt="2022-04-26T04:38:25.354" v="24" actId="1038"/>
        <pc:sldMkLst>
          <pc:docMk/>
          <pc:sldMk cId="1803147056" sldId="270"/>
        </pc:sldMkLst>
        <pc:spChg chg="mod">
          <ac:chgData name="Sebastian, Anjali" userId="c75a1a80-7bb0-4f53-985e-6d84c22afa41" providerId="ADAL" clId="{46379E16-A962-3646-89FC-7FAC74F042AC}" dt="2022-04-26T04:38:25.354" v="24" actId="1038"/>
          <ac:spMkLst>
            <pc:docMk/>
            <pc:sldMk cId="1803147056" sldId="270"/>
            <ac:spMk id="2" creationId="{10DAA5CE-0165-0B6E-FB78-3941183376CF}"/>
          </ac:spMkLst>
        </pc:spChg>
        <pc:spChg chg="mod">
          <ac:chgData name="Sebastian, Anjali" userId="c75a1a80-7bb0-4f53-985e-6d84c22afa41" providerId="ADAL" clId="{46379E16-A962-3646-89FC-7FAC74F042AC}" dt="2022-04-26T04:38:25.354" v="24" actId="1038"/>
          <ac:spMkLst>
            <pc:docMk/>
            <pc:sldMk cId="1803147056" sldId="270"/>
            <ac:spMk id="8" creationId="{20DA9AAB-1114-2073-9073-AAEB9491053D}"/>
          </ac:spMkLst>
        </pc:spChg>
      </pc:sldChg>
      <pc:sldChg chg="modSp mod">
        <pc:chgData name="Sebastian, Anjali" userId="c75a1a80-7bb0-4f53-985e-6d84c22afa41" providerId="ADAL" clId="{46379E16-A962-3646-89FC-7FAC74F042AC}" dt="2022-04-26T04:38:34.952" v="46" actId="1076"/>
        <pc:sldMkLst>
          <pc:docMk/>
          <pc:sldMk cId="1753206996" sldId="271"/>
        </pc:sldMkLst>
        <pc:spChg chg="mod">
          <ac:chgData name="Sebastian, Anjali" userId="c75a1a80-7bb0-4f53-985e-6d84c22afa41" providerId="ADAL" clId="{46379E16-A962-3646-89FC-7FAC74F042AC}" dt="2022-04-26T04:38:33.675" v="45" actId="1036"/>
          <ac:spMkLst>
            <pc:docMk/>
            <pc:sldMk cId="1753206996" sldId="271"/>
            <ac:spMk id="2" creationId="{10DAA5CE-0165-0B6E-FB78-3941183376CF}"/>
          </ac:spMkLst>
        </pc:spChg>
        <pc:spChg chg="mod">
          <ac:chgData name="Sebastian, Anjali" userId="c75a1a80-7bb0-4f53-985e-6d84c22afa41" providerId="ADAL" clId="{46379E16-A962-3646-89FC-7FAC74F042AC}" dt="2022-04-26T04:38:33.675" v="45" actId="1036"/>
          <ac:spMkLst>
            <pc:docMk/>
            <pc:sldMk cId="1753206996" sldId="271"/>
            <ac:spMk id="8" creationId="{20DA9AAB-1114-2073-9073-AAEB9491053D}"/>
          </ac:spMkLst>
        </pc:spChg>
        <pc:picChg chg="mod">
          <ac:chgData name="Sebastian, Anjali" userId="c75a1a80-7bb0-4f53-985e-6d84c22afa41" providerId="ADAL" clId="{46379E16-A962-3646-89FC-7FAC74F042AC}" dt="2022-04-26T04:38:34.952" v="46" actId="1076"/>
          <ac:picMkLst>
            <pc:docMk/>
            <pc:sldMk cId="1753206996" sldId="271"/>
            <ac:picMk id="5" creationId="{B760F4CB-9523-5804-1A97-49ABA6FD9B7E}"/>
          </ac:picMkLst>
        </pc:picChg>
      </pc:sldChg>
      <pc:sldChg chg="modSp mod">
        <pc:chgData name="Sebastian, Anjali" userId="c75a1a80-7bb0-4f53-985e-6d84c22afa41" providerId="ADAL" clId="{46379E16-A962-3646-89FC-7FAC74F042AC}" dt="2022-04-26T04:41:40.855" v="79" actId="1076"/>
        <pc:sldMkLst>
          <pc:docMk/>
          <pc:sldMk cId="1781055931" sldId="277"/>
        </pc:sldMkLst>
        <pc:spChg chg="mod">
          <ac:chgData name="Sebastian, Anjali" userId="c75a1a80-7bb0-4f53-985e-6d84c22afa41" providerId="ADAL" clId="{46379E16-A962-3646-89FC-7FAC74F042AC}" dt="2022-04-26T04:41:33.961" v="76" actId="3626"/>
          <ac:spMkLst>
            <pc:docMk/>
            <pc:sldMk cId="1781055931" sldId="277"/>
            <ac:spMk id="2" creationId="{10DAA5CE-0165-0B6E-FB78-3941183376CF}"/>
          </ac:spMkLst>
        </pc:spChg>
        <pc:spChg chg="mod">
          <ac:chgData name="Sebastian, Anjali" userId="c75a1a80-7bb0-4f53-985e-6d84c22afa41" providerId="ADAL" clId="{46379E16-A962-3646-89FC-7FAC74F042AC}" dt="2022-04-26T04:41:40.855" v="79" actId="1076"/>
          <ac:spMkLst>
            <pc:docMk/>
            <pc:sldMk cId="1781055931" sldId="277"/>
            <ac:spMk id="3" creationId="{720149F4-A940-F1AA-4CA1-0D3ECC6C2F27}"/>
          </ac:spMkLst>
        </pc:spChg>
        <pc:picChg chg="mod">
          <ac:chgData name="Sebastian, Anjali" userId="c75a1a80-7bb0-4f53-985e-6d84c22afa41" providerId="ADAL" clId="{46379E16-A962-3646-89FC-7FAC74F042AC}" dt="2022-04-26T04:41:37.674" v="78" actId="1076"/>
          <ac:picMkLst>
            <pc:docMk/>
            <pc:sldMk cId="1781055931" sldId="277"/>
            <ac:picMk id="5" creationId="{B760F4CB-9523-5804-1A97-49ABA6FD9B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EC4A3-762A-004A-8397-A8AA5A0638F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41E47-72F4-EE46-BFF3-81DFA9ED5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How much waste is recycled? 48% to 52%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41E47-72F4-EE46-BFF3-81DFA9ED58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41E47-72F4-EE46-BFF3-81DFA9ED58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41E47-72F4-EE46-BFF3-81DFA9ED58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41E47-72F4-EE46-BFF3-81DFA9ED58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3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41E47-72F4-EE46-BFF3-81DFA9ED58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8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3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4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9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7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5834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sdot.wa.gov/construction-planning/protecting-environment/litter-state-highways#:~:text=The%20problem%20with%20litter,county%20roads%20during%20this%20time" TargetMode="External"/><Relationship Id="rId2" Type="http://schemas.openxmlformats.org/officeDocument/2006/relationships/hyperlink" Target="https://ecology.wa.gov/Water-Shorelines/Puget-Sound/Issues-problem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earth-and-wind.com/plastic-a-super-villain-we-need-to-figh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ublic.tableau.com/app/profile/solidwastemgmt/viz/MunicipalSolidWasteFlow2016/Dashboar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data.austintexas.gov/Locations-and-Maps/Garbage-Routes/azhh-4hg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ss1.seattleu.edu/~cs5320-g1/" TargetMode="External"/><Relationship Id="rId4" Type="http://schemas.openxmlformats.org/officeDocument/2006/relationships/hyperlink" Target="https://public.tableau.com/views/Waste_Management_Upload_Final/MainDashboard?:language=en-US&amp;publish=yes&amp;:display_count=n&amp;:origin=viz_share_lin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288A3FDB-EF33-471A-609D-A67113B2D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68" r="24632"/>
          <a:stretch/>
        </p:blipFill>
        <p:spPr>
          <a:xfrm>
            <a:off x="8827942" y="10"/>
            <a:ext cx="3364059" cy="685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A72C73B7-B879-D0A8-1DDD-008CC89C2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92"/>
          <a:stretch/>
        </p:blipFill>
        <p:spPr>
          <a:xfrm>
            <a:off x="0" y="0"/>
            <a:ext cx="882794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A278FBF-3E44-472E-9DBE-ECA49D215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C335679-871A-41F9-ABF9-A359C1DE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9996BEF3-B323-4B69-9260-034F08D6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FD2A40-C23B-481E-91FA-F98CABE1B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20984D8-DD6F-4904-9377-E4F198E6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CE8E8-38AD-6439-A5B8-4F98ECF2E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61" y="122206"/>
            <a:ext cx="4512142" cy="1494837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4800" dirty="0">
                <a:latin typeface="Britannic Bold"/>
              </a:rPr>
              <a:t>Where Does </a:t>
            </a:r>
            <a:r>
              <a:rPr lang="en-US" sz="4800" dirty="0">
                <a:latin typeface="Britannic Bold"/>
                <a:cs typeface="Arial" panose="020B0604020202020204"/>
              </a:rPr>
              <a:t>Your Trash Go?</a:t>
            </a:r>
            <a:br>
              <a:rPr lang="en-US" sz="4800" dirty="0">
                <a:latin typeface="Britannic Bold"/>
                <a:cs typeface="Arial" panose="020B0604020202020204"/>
              </a:rPr>
            </a:br>
            <a:r>
              <a:rPr lang="en-US" sz="4800" dirty="0">
                <a:latin typeface="Britannic Bold"/>
                <a:cs typeface="Arial" panose="020B0604020202020204"/>
              </a:rPr>
              <a:t> </a:t>
            </a:r>
            <a:br>
              <a:rPr lang="en-US" sz="1400" dirty="0">
                <a:latin typeface="Britannic Bold"/>
                <a:cs typeface="Arial" panose="020B0604020202020204"/>
              </a:rPr>
            </a:br>
            <a:endParaRPr lang="en-US" sz="1400" b="1" dirty="0">
              <a:latin typeface="Britannic Bold"/>
              <a:ea typeface="+mj-lt"/>
              <a:cs typeface="+mj-lt"/>
            </a:endParaRPr>
          </a:p>
          <a:p>
            <a:endParaRPr lang="en-US" sz="1400" dirty="0">
              <a:latin typeface="Britannic Bold"/>
              <a:cs typeface="Arial" panose="020B060402020202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B678A8C-2E46-45A6-9FB6-1CD631B09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190D0-1198-089F-A8B8-106D18C98763}"/>
              </a:ext>
            </a:extLst>
          </p:cNvPr>
          <p:cNvSpPr txBox="1"/>
          <p:nvPr/>
        </p:nvSpPr>
        <p:spPr>
          <a:xfrm>
            <a:off x="785447" y="1324707"/>
            <a:ext cx="48416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60000"/>
                    <a:lumOff val="40000"/>
                  </a:schemeClr>
                </a:solidFill>
                <a:latin typeface="Britannic Bold"/>
              </a:rPr>
              <a:t>A Washington State Waste Generation Analysis​</a:t>
            </a:r>
            <a:endParaRPr lang="en-US" sz="2800" b="1" i="1">
              <a:solidFill>
                <a:schemeClr val="accent4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FD3BA-0C2C-DB03-3634-FF173C423113}"/>
              </a:ext>
            </a:extLst>
          </p:cNvPr>
          <p:cNvSpPr txBox="1"/>
          <p:nvPr/>
        </p:nvSpPr>
        <p:spPr>
          <a:xfrm>
            <a:off x="926124" y="4396154"/>
            <a:ext cx="4267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latin typeface="Britannic Bold"/>
                <a:cs typeface="Segoe UI"/>
              </a:rPr>
              <a:t>Group 1: ​</a:t>
            </a:r>
          </a:p>
          <a:p>
            <a:pPr algn="r"/>
            <a:r>
              <a:rPr lang="en-US" b="1" dirty="0">
                <a:latin typeface="Britannic Bold"/>
                <a:cs typeface="Segoe UI"/>
              </a:rPr>
              <a:t>Anjali Sebastian</a:t>
            </a:r>
          </a:p>
          <a:p>
            <a:pPr algn="r"/>
            <a:r>
              <a:rPr lang="en-US" b="1" dirty="0">
                <a:latin typeface="Britannic Bold"/>
                <a:cs typeface="Segoe UI"/>
              </a:rPr>
              <a:t>Yong Long Tan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algn="r"/>
            <a:r>
              <a:rPr lang="en-US" b="1" dirty="0">
                <a:latin typeface="Britannic Bold"/>
                <a:cs typeface="Segoe UI"/>
              </a:rPr>
              <a:t>Vincent </a:t>
            </a:r>
            <a:r>
              <a:rPr lang="en-US" b="1" dirty="0" err="1">
                <a:latin typeface="Britannic Bold"/>
                <a:cs typeface="Segoe UI"/>
              </a:rPr>
              <a:t>Marklynn</a:t>
            </a:r>
            <a:endParaRPr lang="en-US" dirty="0" err="1">
              <a:latin typeface="Britannic Bold"/>
              <a:cs typeface="Arial"/>
            </a:endParaRPr>
          </a:p>
          <a:p>
            <a:pPr algn="r"/>
            <a:r>
              <a:rPr lang="en-US" b="1" dirty="0">
                <a:latin typeface="Britannic Bold"/>
                <a:cs typeface="Segoe UI"/>
              </a:rPr>
              <a:t>Zachary Jeffreys</a:t>
            </a:r>
            <a:endParaRPr lang="en-US" dirty="0">
              <a:latin typeface="Britannic 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7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3E0885-BEF5-7339-4963-AFAACBBE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ritannic Bold" panose="020B0903060703020204" pitchFamily="34" charset="77"/>
              </a:rPr>
              <a:t>Insights – 1/2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A68B7-51EE-BD41-7D3E-A4B0B1CD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5"/>
            <a:ext cx="7796540" cy="4479313"/>
          </a:xfrm>
        </p:spPr>
        <p:txBody>
          <a:bodyPr>
            <a:normAutofit/>
          </a:bodyPr>
          <a:lstStyle/>
          <a:p>
            <a:r>
              <a:rPr lang="en-US" dirty="0"/>
              <a:t>Washington sends waste to landfills in beautiful Oregon. Columbia Ridge and Roosevelt Landfills get the most waste.</a:t>
            </a:r>
          </a:p>
          <a:p>
            <a:r>
              <a:rPr lang="en-US" dirty="0"/>
              <a:t>King County is the highest contributor to waste in Washington</a:t>
            </a:r>
          </a:p>
          <a:p>
            <a:r>
              <a:rPr lang="en-US" dirty="0"/>
              <a:t>Cowlitz county has an unusually high per capita waste generation. Lots of construction waste and a low population.</a:t>
            </a:r>
          </a:p>
          <a:p>
            <a:r>
              <a:rPr lang="en-US" dirty="0"/>
              <a:t>County’s show different pattern when it comes to waste types</a:t>
            </a:r>
          </a:p>
          <a:p>
            <a:pPr lvl="1"/>
            <a:r>
              <a:rPr lang="en-US" dirty="0"/>
              <a:t>Highly urbanized  counties like King generate a lot of “Construction Waste” and “Electronics and Appliance” .</a:t>
            </a:r>
          </a:p>
          <a:p>
            <a:pPr lvl="1"/>
            <a:r>
              <a:rPr lang="en-US" dirty="0"/>
              <a:t>Rural counties produce more “Paper ” or “Metals and Minerals”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1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3E0885-BEF5-7339-4963-AFAACBBE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Britannic Bold" panose="020B0903060703020204" pitchFamily="34" charset="77"/>
              </a:rPr>
              <a:t>Insights – 2/2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A68B7-51EE-BD41-7D3E-A4B0B1CD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5"/>
            <a:ext cx="7796540" cy="44793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King County like majority of the counties in WA is showing an increasing trend of waste generation.</a:t>
            </a:r>
          </a:p>
          <a:p>
            <a:r>
              <a:rPr lang="en-US" dirty="0"/>
              <a:t>King County is the largest contributor to waste (39%) which equals 8798 Boeing 747 (= 450 tons) planes and 76 Titanic ships(= 52,310 tons).</a:t>
            </a:r>
          </a:p>
          <a:p>
            <a:r>
              <a:rPr lang="en-US" dirty="0"/>
              <a:t>There are some counties like Snohomish and  Kittitas that are having a downward trend.</a:t>
            </a:r>
          </a:p>
          <a:p>
            <a:r>
              <a:rPr lang="en-US" dirty="0"/>
              <a:t>If we all reduce our waste generation by a modest value of 15% we can make a significant change.</a:t>
            </a:r>
          </a:p>
          <a:p>
            <a:r>
              <a:rPr lang="en-US" dirty="0"/>
              <a:t> A difference of around 700,000 tons annually and equals 1,534 Boeing 747 (= 450 tons) planes and 13 Titanic ships(= 52,310 tons).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085-21B6-C407-76FB-74411FC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Britannic Bold" panose="020B0903060703020204" pitchFamily="34" charset="77"/>
              </a:rPr>
              <a:t>Future Work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B13E-0E84-70CD-A231-27C2A9F7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a connected map that dynamically changes with each years</a:t>
            </a:r>
          </a:p>
          <a:p>
            <a:r>
              <a:rPr lang="en-US" sz="2400" dirty="0"/>
              <a:t>Add more years from 2001 to 2013 and improve predictions</a:t>
            </a:r>
          </a:p>
          <a:p>
            <a:r>
              <a:rPr lang="en-US" sz="2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65850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085-21B6-C407-76FB-74411FC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Britannic Bold" panose="020B0903060703020204" pitchFamily="34" charset="77"/>
              </a:rPr>
              <a:t>Information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B13E-0E84-70CD-A231-27C2A9F7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Data from: </a:t>
            </a:r>
            <a:r>
              <a:rPr lang="en-US" sz="2400" dirty="0" err="1">
                <a:ea typeface="+mn-lt"/>
                <a:cs typeface="+mn-lt"/>
              </a:rPr>
              <a:t>ecology.wa.gov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https://ecology.wa.gov/Water-Shorelines/Puget-Sound/Issues-problems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https://wsdot.wa.gov/construction-planning/protecting-environment/litter-state-highways#:~:text=The%20problem%20with%20litter,county%20roads%20during%20this%20time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036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B760F4CB-9523-5804-1A97-49ABA6FD9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12" b="489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371" y="1271245"/>
            <a:ext cx="2664361" cy="19032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latin typeface="Britannic Bold"/>
              </a:rPr>
              <a:t>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DA9AAB-1114-2073-9073-AAEB94910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71498" y="2103203"/>
            <a:ext cx="4186189" cy="3780118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8000" dirty="0"/>
              <a:t>Solid Waste is Constantly Generated. (Municipal Solid Waste)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8000" dirty="0"/>
              <a:t>We want to investigate and understand how solid waste is distributed in Washington state.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8000" dirty="0"/>
              <a:t> Visualize garbage production and movement to landfills.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C1123-6450-B935-08DC-C33C3D149972}"/>
              </a:ext>
            </a:extLst>
          </p:cNvPr>
          <p:cNvSpPr/>
          <p:nvPr/>
        </p:nvSpPr>
        <p:spPr>
          <a:xfrm>
            <a:off x="6626812" y="5657671"/>
            <a:ext cx="5565188" cy="120032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Britannic Bold"/>
                <a:cs typeface="Arial"/>
              </a:rPr>
              <a:t>The </a:t>
            </a:r>
            <a:r>
              <a:rPr lang="en-US" dirty="0" err="1">
                <a:latin typeface="Britannic Bold"/>
                <a:cs typeface="Arial"/>
              </a:rPr>
              <a:t>ecology.wa.gov</a:t>
            </a:r>
            <a:r>
              <a:rPr lang="en-US" dirty="0">
                <a:latin typeface="Britannic Bold"/>
                <a:cs typeface="Arial"/>
              </a:rPr>
              <a:t> is warning citizens of Washington State that we are poisoning our own eco-system with our waste making our Puget Sound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ritannic Bold"/>
                <a:cs typeface="Arial"/>
              </a:rPr>
              <a:t>TOXIC</a:t>
            </a:r>
            <a:r>
              <a:rPr lang="en-US" dirty="0">
                <a:latin typeface="Britannic Bold"/>
                <a:cs typeface="Arial"/>
              </a:rPr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Britannic Bold"/>
                <a:cs typeface="Arial"/>
              </a:rPr>
              <a:t>ACIDIC </a:t>
            </a:r>
            <a:r>
              <a:rPr lang="en-US" dirty="0">
                <a:latin typeface="Britannic Bold"/>
                <a:cs typeface="Arial"/>
              </a:rPr>
              <a:t>&amp;</a:t>
            </a:r>
            <a:r>
              <a:rPr lang="en-US" dirty="0">
                <a:solidFill>
                  <a:srgbClr val="FFFFFF"/>
                </a:solidFill>
                <a:latin typeface="Britannic Bold"/>
                <a:cs typeface="Arial"/>
              </a:rPr>
              <a:t> </a:t>
            </a:r>
            <a:r>
              <a:rPr lang="en-US" dirty="0">
                <a:solidFill>
                  <a:srgbClr val="4E593F"/>
                </a:solidFill>
                <a:latin typeface="Britannic Bold"/>
                <a:cs typeface="Arial"/>
              </a:rPr>
              <a:t>BACTERIA INFESTED </a:t>
            </a:r>
            <a:r>
              <a:rPr lang="en-US" dirty="0">
                <a:latin typeface="Britannic Bold"/>
                <a:cs typeface="Arial"/>
              </a:rPr>
              <a:t>... </a:t>
            </a:r>
          </a:p>
        </p:txBody>
      </p:sp>
      <p:pic>
        <p:nvPicPr>
          <p:cNvPr id="2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99516F-70DF-39B2-ADDC-FD6CD56EF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464" t="20495" r="8489" b="1174"/>
          <a:stretch/>
        </p:blipFill>
        <p:spPr>
          <a:xfrm>
            <a:off x="6622335" y="-13475"/>
            <a:ext cx="5565188" cy="56576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0D4FE114-FD97-A78A-DE06-BF43FB47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475"/>
            <a:ext cx="1777778" cy="5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B760F4CB-9523-5804-1A97-49ABA6FD9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12" b="4891"/>
          <a:stretch/>
        </p:blipFill>
        <p:spPr>
          <a:xfrm>
            <a:off x="0" y="296563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194" y="1248544"/>
            <a:ext cx="3970986" cy="1900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latin typeface="Britannic Bold"/>
              </a:rPr>
              <a:t>Audience</a:t>
            </a:r>
            <a:br>
              <a:rPr lang="en-US" sz="4000" b="1" dirty="0">
                <a:latin typeface="Britannic Bold"/>
              </a:rPr>
            </a:br>
            <a:r>
              <a:rPr lang="en-US" sz="1800" b="1" i="1" dirty="0">
                <a:solidFill>
                  <a:srgbClr val="FFFFFF"/>
                </a:solidFill>
                <a:latin typeface="Britannic Bold"/>
              </a:rPr>
              <a:t>All </a:t>
            </a:r>
            <a:r>
              <a:rPr lang="en-US" sz="1800" i="1" dirty="0">
                <a:solidFill>
                  <a:srgbClr val="FFFFFF"/>
                </a:solidFill>
                <a:latin typeface="Britannic Bold"/>
              </a:rPr>
              <a:t>Washington State Residents</a:t>
            </a:r>
            <a:endParaRPr lang="en-US" sz="1800" b="1" dirty="0">
              <a:latin typeface="Britannic Bold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DA9AAB-1114-2073-9073-AAEB94910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38306" y="2436638"/>
            <a:ext cx="3971874" cy="2664980"/>
          </a:xfrm>
        </p:spPr>
        <p:txBody>
          <a:bodyPr>
            <a:normAutofit/>
          </a:bodyPr>
          <a:lstStyle/>
          <a:p>
            <a:r>
              <a:rPr lang="en-US" dirty="0"/>
              <a:t>Our visualization is intended to encourage Washington Residents to be more aware of their waste generation and its impact on the environment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C1123-6450-B935-08DC-C33C3D149972}"/>
              </a:ext>
            </a:extLst>
          </p:cNvPr>
          <p:cNvSpPr/>
          <p:nvPr/>
        </p:nvSpPr>
        <p:spPr>
          <a:xfrm>
            <a:off x="5809201" y="5657671"/>
            <a:ext cx="5565188" cy="120032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Britannic Bold"/>
                <a:cs typeface="Arial"/>
              </a:rPr>
              <a:t>The </a:t>
            </a:r>
            <a:r>
              <a:rPr lang="en-US" dirty="0" err="1">
                <a:latin typeface="Britannic Bold"/>
                <a:cs typeface="Arial"/>
              </a:rPr>
              <a:t>ecology.wa.gov</a:t>
            </a:r>
            <a:r>
              <a:rPr lang="en-US" dirty="0">
                <a:latin typeface="Britannic Bold"/>
                <a:cs typeface="Arial"/>
              </a:rPr>
              <a:t> is warning citizens of Washington State that we are poisoning our own eco-system with our waste making our Puget Sound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ritannic Bold"/>
                <a:cs typeface="Arial"/>
              </a:rPr>
              <a:t>TOXIC</a:t>
            </a:r>
            <a:r>
              <a:rPr lang="en-US" dirty="0">
                <a:latin typeface="Britannic Bold"/>
                <a:cs typeface="Arial"/>
              </a:rPr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Britannic Bold"/>
                <a:cs typeface="Arial"/>
              </a:rPr>
              <a:t>ACIDIC </a:t>
            </a:r>
            <a:r>
              <a:rPr lang="en-US" dirty="0">
                <a:latin typeface="Britannic Bold"/>
                <a:cs typeface="Arial"/>
              </a:rPr>
              <a:t>&amp;</a:t>
            </a:r>
            <a:r>
              <a:rPr lang="en-US" dirty="0">
                <a:solidFill>
                  <a:srgbClr val="FFFFFF"/>
                </a:solidFill>
                <a:latin typeface="Britannic Bold"/>
                <a:cs typeface="Arial"/>
              </a:rPr>
              <a:t> </a:t>
            </a:r>
            <a:r>
              <a:rPr lang="en-US" dirty="0">
                <a:solidFill>
                  <a:srgbClr val="4E593F"/>
                </a:solidFill>
                <a:latin typeface="Britannic Bold"/>
                <a:cs typeface="Arial"/>
              </a:rPr>
              <a:t>BACTERIA INFESTED </a:t>
            </a:r>
            <a:r>
              <a:rPr lang="en-US" dirty="0">
                <a:latin typeface="Britannic Bold"/>
                <a:cs typeface="Arial"/>
              </a:rPr>
              <a:t>... </a:t>
            </a:r>
          </a:p>
        </p:txBody>
      </p:sp>
      <p:pic>
        <p:nvPicPr>
          <p:cNvPr id="7" name="Picture 4" descr="A picture containing outdoor, water, raft&#10;&#10;Description automatically generated">
            <a:extLst>
              <a:ext uri="{FF2B5EF4-FFF2-40B4-BE49-F238E27FC236}">
                <a16:creationId xmlns:a16="http://schemas.microsoft.com/office/drawing/2014/main" id="{5AF5512C-47C6-0B30-5C17-30271F02D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9653" r="27604" b="-1"/>
          <a:stretch/>
        </p:blipFill>
        <p:spPr>
          <a:xfrm>
            <a:off x="9047354" y="10"/>
            <a:ext cx="3144647" cy="685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18948-FAA5-E4D7-225D-354ABF4C992F}"/>
              </a:ext>
            </a:extLst>
          </p:cNvPr>
          <p:cNvSpPr txBox="1"/>
          <p:nvPr/>
        </p:nvSpPr>
        <p:spPr>
          <a:xfrm>
            <a:off x="9601228" y="6657945"/>
            <a:ext cx="259077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1" name="Picture Placeholder 10" descr="Rear-view of rows of people watching a film in a theater">
            <a:extLst>
              <a:ext uri="{FF2B5EF4-FFF2-40B4-BE49-F238E27FC236}">
                <a16:creationId xmlns:a16="http://schemas.microsoft.com/office/drawing/2014/main" id="{068EC18C-6317-7D1B-1C3B-C05DDA86CD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l="27522" r="27522"/>
          <a:stretch/>
        </p:blipFill>
        <p:spPr>
          <a:xfrm>
            <a:off x="5682988" y="5316"/>
            <a:ext cx="336406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20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3F1A05-FF0D-5A2D-8A4D-D5B435DA9128}"/>
              </a:ext>
            </a:extLst>
          </p:cNvPr>
          <p:cNvSpPr txBox="1">
            <a:spLocks/>
          </p:cNvSpPr>
          <p:nvPr/>
        </p:nvSpPr>
        <p:spPr>
          <a:xfrm>
            <a:off x="1135411" y="538511"/>
            <a:ext cx="4986954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dirty="0">
                <a:latin typeface="Britannic Bold"/>
              </a:rPr>
              <a:t>Main Questions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D6FA1-C996-6DF5-87AD-9306DC137C07}"/>
              </a:ext>
            </a:extLst>
          </p:cNvPr>
          <p:cNvSpPr txBox="1"/>
          <p:nvPr/>
        </p:nvSpPr>
        <p:spPr>
          <a:xfrm>
            <a:off x="1051122" y="1244345"/>
            <a:ext cx="6221548" cy="52352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Trends in Municipal Solid Waste by County in WA?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The most common waste generated by Counties in WA?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How much  of waste is going to each landfill in Washington?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How much waste is recycled?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Municipal Solid Waste (MSW) generation and rate prediction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The impact of households if they produce less waste and recycle more?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1AA0726-389D-10CB-3277-17BB72872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79" r="12877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9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B760F4CB-9523-5804-1A97-49ABA6FD9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712" b="4891"/>
          <a:stretch/>
        </p:blipFill>
        <p:spPr>
          <a:xfrm>
            <a:off x="-648" y="-26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latin typeface="Britannic Bold"/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37E1-64FE-BDC3-BC4A-2C0BCF22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</a:pPr>
            <a:r>
              <a:rPr lang="en-US" dirty="0"/>
              <a:t>Good Notes 5 for Designing 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Pandas and </a:t>
            </a:r>
            <a:r>
              <a:rPr lang="en-US" dirty="0" err="1"/>
              <a:t>Numpy</a:t>
            </a:r>
            <a:endParaRPr lang="en-US" dirty="0"/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Excel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Tableau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PowerPoint</a:t>
            </a:r>
          </a:p>
          <a:p>
            <a:pPr marL="285750" indent="-285750">
              <a:lnSpc>
                <a:spcPct val="110000"/>
              </a:lnSpc>
            </a:pPr>
            <a:r>
              <a:rPr lang="en-US" dirty="0"/>
              <a:t>A Team Of 4 Exceptional MSCS Students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73" y="653392"/>
            <a:ext cx="7950984" cy="1081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latin typeface="Britannic Bold"/>
              </a:rPr>
              <a:t>Related Work and Difference</a:t>
            </a:r>
            <a:br>
              <a:rPr lang="en-US" sz="4000" b="1" dirty="0">
                <a:latin typeface="Britannic Bold"/>
              </a:rPr>
            </a:br>
            <a:endParaRPr lang="en-US" sz="1800" b="1" dirty="0">
              <a:latin typeface="Britannic Bold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DA9AAB-1114-2073-9073-AAEB94910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847" y="1549617"/>
            <a:ext cx="3894222" cy="5308383"/>
          </a:xfrm>
        </p:spPr>
        <p:txBody>
          <a:bodyPr>
            <a:normAutofit/>
          </a:bodyPr>
          <a:lstStyle/>
          <a:p>
            <a:r>
              <a:rPr lang="en-US" sz="2100" dirty="0"/>
              <a:t>Opportunity to use graduated colors.</a:t>
            </a:r>
          </a:p>
          <a:p>
            <a:r>
              <a:rPr lang="en-US" sz="2100" dirty="0"/>
              <a:t>More interactive. Uses map as the corner stone for exploration.</a:t>
            </a:r>
          </a:p>
          <a:p>
            <a:r>
              <a:rPr lang="en-US" sz="2100" dirty="0"/>
              <a:t>Different waste types, multiple years, future predictions.</a:t>
            </a:r>
          </a:p>
          <a:p>
            <a:r>
              <a:rPr lang="en-US" sz="2100" dirty="0"/>
              <a:t>A balance between too much detail and not enough.</a:t>
            </a:r>
          </a:p>
          <a:p>
            <a:endParaRPr lang="en-US" dirty="0"/>
          </a:p>
        </p:txBody>
      </p:sp>
      <p:pic>
        <p:nvPicPr>
          <p:cNvPr id="12" name="Content Placeholder 11" descr="Timeli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E79F3EE-E408-F217-B629-0FD4E740CE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7415" y="1549617"/>
            <a:ext cx="3892550" cy="2042404"/>
          </a:xfr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47CC21B5-FFB8-314C-A3EE-CBA24A7A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16" y="4057117"/>
            <a:ext cx="3892550" cy="214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6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B760F4CB-9523-5804-1A97-49ABA6FD9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712" b="4891"/>
          <a:stretch/>
        </p:blipFill>
        <p:spPr>
          <a:xfrm>
            <a:off x="19849" y="0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latin typeface="Britannic Bold"/>
              </a:rPr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49F4-A940-F1AA-4CA1-0D3ECC6C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4502" y="3859627"/>
            <a:ext cx="7791931" cy="878468"/>
          </a:xfrm>
        </p:spPr>
        <p:txBody>
          <a:bodyPr/>
          <a:lstStyle/>
          <a:p>
            <a:pPr algn="l"/>
            <a:r>
              <a:rPr lang="en-US" dirty="0">
                <a:hlinkClick r:id="rId4"/>
              </a:rPr>
              <a:t>LINK TO LIVE PAGE</a:t>
            </a:r>
            <a:endParaRPr lang="en-US" dirty="0"/>
          </a:p>
          <a:p>
            <a:pPr algn="l"/>
            <a:r>
              <a:rPr lang="en-US" dirty="0">
                <a:hlinkClick r:id="rId5"/>
              </a:rPr>
              <a:t>LINK TO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5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B760F4CB-9523-5804-1A97-49ABA6FD9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712" b="4891"/>
          <a:stretch/>
        </p:blipFill>
        <p:spPr>
          <a:xfrm>
            <a:off x="-2398" y="34534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latin typeface="Britannic Bold"/>
              </a:rPr>
              <a:t>Design Rationale –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E3AF-C11C-9533-6BE0-9034F7B73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</a:pPr>
            <a:r>
              <a:rPr lang="en-US" sz="2100" dirty="0"/>
              <a:t>The map is cornerstone to explore information.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</a:pPr>
            <a:r>
              <a:rPr lang="en-US" sz="2100" dirty="0"/>
              <a:t>Clicking on the map triggers further information display. 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</a:pPr>
            <a:r>
              <a:rPr lang="en-US" sz="2100" dirty="0"/>
              <a:t>A choropleth map that shows per capita waste.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</a:pPr>
            <a:r>
              <a:rPr lang="en-US" sz="2100" dirty="0"/>
              <a:t>A proportional map showing all the landfills in the WA. </a:t>
            </a:r>
          </a:p>
          <a:p>
            <a:pPr marL="285750" indent="-285750">
              <a:lnSpc>
                <a:spcPct val="110000"/>
              </a:lnSpc>
            </a:pPr>
            <a:r>
              <a:rPr lang="en-US" sz="2100" dirty="0"/>
              <a:t>Intuitive usage:  e.g., clicking on county highlights landfills where the county’s waste goes to.</a:t>
            </a:r>
          </a:p>
          <a:p>
            <a:pPr marL="285750" indent="-285750">
              <a:lnSpc>
                <a:spcPct val="110000"/>
              </a:lnSpc>
            </a:pPr>
            <a:r>
              <a:rPr lang="en-US" sz="2100" dirty="0"/>
              <a:t>Intuitive Measures to describe the waste quantity created (Boeing 747 and Titanic as reference size)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0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I-Y tools and crafts">
            <a:extLst>
              <a:ext uri="{FF2B5EF4-FFF2-40B4-BE49-F238E27FC236}">
                <a16:creationId xmlns:a16="http://schemas.microsoft.com/office/drawing/2014/main" id="{B760F4CB-9523-5804-1A97-49ABA6FD9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712" b="4891"/>
          <a:stretch/>
        </p:blipFill>
        <p:spPr>
          <a:xfrm>
            <a:off x="-2397" y="1162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A5CE-0165-0B6E-FB78-39411833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>
                <a:latin typeface="Britannic Bold"/>
              </a:rPr>
              <a:t>Design Rationale –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CC0CA-ADD4-EE66-6E6F-6512F21F3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285750">
              <a:lnSpc>
                <a:spcPct val="110000"/>
              </a:lnSpc>
            </a:pPr>
            <a:r>
              <a:rPr lang="en-US" sz="2100" dirty="0"/>
              <a:t>Color scheme: </a:t>
            </a:r>
          </a:p>
          <a:p>
            <a:pPr marL="800100" lvl="1" indent="-285750">
              <a:lnSpc>
                <a:spcPct val="110000"/>
              </a:lnSpc>
              <a:spcBef>
                <a:spcPts val="1000"/>
              </a:spcBef>
            </a:pPr>
            <a:r>
              <a:rPr lang="en-US" sz="2100" dirty="0"/>
              <a:t>Avoided using red and green to de-mark predictions. </a:t>
            </a:r>
          </a:p>
          <a:p>
            <a:pPr marL="800100" lvl="1" indent="-285750">
              <a:lnSpc>
                <a:spcPct val="110000"/>
              </a:lnSpc>
              <a:spcBef>
                <a:spcPts val="1000"/>
              </a:spcBef>
            </a:pPr>
            <a:r>
              <a:rPr lang="en-US" sz="2100" dirty="0"/>
              <a:t>Waste grouping are colored using the color-blind color palette.</a:t>
            </a:r>
          </a:p>
          <a:p>
            <a:pPr marL="342900" indent="-285750">
              <a:lnSpc>
                <a:spcPct val="110000"/>
              </a:lnSpc>
            </a:pPr>
            <a:r>
              <a:rPr lang="en-US" sz="2100" dirty="0"/>
              <a:t>Avoiding too many pie slices: </a:t>
            </a:r>
            <a:r>
              <a:rPr lang="en-US" sz="2100" dirty="0" err="1"/>
              <a:t>Treemap</a:t>
            </a:r>
            <a:r>
              <a:rPr lang="en-US" sz="2100" dirty="0"/>
              <a:t> vs. Pie Chart </a:t>
            </a:r>
          </a:p>
          <a:p>
            <a:pPr marL="342900" indent="-285750">
              <a:lnSpc>
                <a:spcPct val="110000"/>
              </a:lnSpc>
            </a:pPr>
            <a:r>
              <a:rPr lang="en-US" sz="2100" dirty="0"/>
              <a:t>Clear predictions using Tableau’s in-built forecast module.</a:t>
            </a:r>
          </a:p>
          <a:p>
            <a:pPr marL="342900" indent="-285750">
              <a:lnSpc>
                <a:spcPct val="110000"/>
              </a:lnSpc>
            </a:pPr>
            <a:r>
              <a:rPr lang="en-US" sz="2100" dirty="0"/>
              <a:t>Interactively see the impact of waste reduction to motivate residents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0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741</Words>
  <Application>Microsoft Macintosh PowerPoint</Application>
  <PresentationFormat>Widescreen</PresentationFormat>
  <Paragraphs>83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Britannic Bold</vt:lpstr>
      <vt:lpstr>Calibri</vt:lpstr>
      <vt:lpstr>MS Shell Dlg 2</vt:lpstr>
      <vt:lpstr>Wingdings</vt:lpstr>
      <vt:lpstr>Wingdings 3</vt:lpstr>
      <vt:lpstr>Madison</vt:lpstr>
      <vt:lpstr>Where Does Your Trash Go?    </vt:lpstr>
      <vt:lpstr>Motivation</vt:lpstr>
      <vt:lpstr>Audience All Washington State Residents</vt:lpstr>
      <vt:lpstr>PowerPoint Presentation</vt:lpstr>
      <vt:lpstr>Tools</vt:lpstr>
      <vt:lpstr>Related Work and Difference </vt:lpstr>
      <vt:lpstr>DEMONSTRATION</vt:lpstr>
      <vt:lpstr>Design Rationale – 1/2</vt:lpstr>
      <vt:lpstr>Design Rationale – 2/2</vt:lpstr>
      <vt:lpstr>Insights – 1/2</vt:lpstr>
      <vt:lpstr>Insights – 2/2</vt:lpstr>
      <vt:lpstr>Future Work &amp; Questions</vt:lpstr>
      <vt:lpstr>Information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Washington Waste Management</dc:title>
  <dc:creator>Marklynn, Vincent</dc:creator>
  <cp:lastModifiedBy>Sebastian, Anjali</cp:lastModifiedBy>
  <cp:revision>8</cp:revision>
  <dcterms:created xsi:type="dcterms:W3CDTF">2022-04-21T16:52:36Z</dcterms:created>
  <dcterms:modified xsi:type="dcterms:W3CDTF">2022-04-26T04:42:13Z</dcterms:modified>
</cp:coreProperties>
</file>